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7" r:id="rId3"/>
    <p:sldId id="266" r:id="rId4"/>
    <p:sldId id="265" r:id="rId5"/>
    <p:sldId id="268" r:id="rId6"/>
    <p:sldId id="260" r:id="rId7"/>
    <p:sldId id="263" r:id="rId8"/>
    <p:sldId id="259" r:id="rId9"/>
    <p:sldId id="261" r:id="rId10"/>
    <p:sldId id="264" r:id="rId11"/>
    <p:sldId id="262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15/11/2022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15/11/2022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en.wikipedia.org/wiki/Water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en.wikipedia.org/wiki/W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en.wikipedia.org/wiki/Earth" TargetMode="External"/><Relationship Id="rId4" Type="http://schemas.openxmlformats.org/officeDocument/2006/relationships/hyperlink" Target="https://en.wikipedia.org/wiki/Fi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83" y="2012697"/>
            <a:ext cx="6253317" cy="2206554"/>
          </a:xfrm>
        </p:spPr>
        <p:txBody>
          <a:bodyPr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ea typeface="Times New Roman" panose="02020603050405020304" pitchFamily="18" charset="0"/>
              </a:rPr>
              <a:t>INTERNATIONAL COMMERCE CENTRE</a:t>
            </a:r>
            <a:br>
              <a:rPr lang="pt-BR" sz="1800" dirty="0">
                <a:effectLst/>
                <a:ea typeface="Times New Roman" panose="02020603050405020304" pitchFamily="18" charset="0"/>
              </a:rPr>
            </a:br>
            <a:br>
              <a:rPr lang="pt-BR" sz="1800" dirty="0">
                <a:effectLst/>
                <a:ea typeface="Times New Roman" panose="02020603050405020304" pitchFamily="18" charset="0"/>
              </a:rPr>
            </a:br>
            <a:endParaRPr lang="pt-br" sz="8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 ESTRUTURAIS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26E9F170-240F-4C5C-8789-6D34EF1D3145}"/>
              </a:ext>
            </a:extLst>
          </p:cNvPr>
          <p:cNvSpPr txBox="1">
            <a:spLocks/>
          </p:cNvSpPr>
          <p:nvPr/>
        </p:nvSpPr>
        <p:spPr>
          <a:xfrm>
            <a:off x="6551720" y="41442"/>
            <a:ext cx="7787571" cy="10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UNIVERSIDDE CATÓLICA DOM BOSCO - UCDB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A1EAD13-80BB-4226-A5FA-F08A7A8E4CA5}"/>
              </a:ext>
            </a:extLst>
          </p:cNvPr>
          <p:cNvSpPr txBox="1">
            <a:spLocks/>
          </p:cNvSpPr>
          <p:nvPr/>
        </p:nvSpPr>
        <p:spPr>
          <a:xfrm>
            <a:off x="6649256" y="6475598"/>
            <a:ext cx="7787571" cy="10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CAMPO GRANDE - MS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17626FF-BF8F-4504-8AF0-98049F39A4EE}"/>
              </a:ext>
            </a:extLst>
          </p:cNvPr>
          <p:cNvSpPr txBox="1">
            <a:spLocks/>
          </p:cNvSpPr>
          <p:nvPr/>
        </p:nvSpPr>
        <p:spPr>
          <a:xfrm>
            <a:off x="5289753" y="5280287"/>
            <a:ext cx="7787571" cy="1021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DUANNY KAROLINE CABRAL MARTINS </a:t>
            </a:r>
          </a:p>
          <a:p>
            <a:r>
              <a:rPr lang="pt-BR" sz="1100" kern="1400" cap="none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ENZO TEODORO VIVEIROS DA SILVA</a:t>
            </a:r>
          </a:p>
          <a:p>
            <a:r>
              <a:rPr lang="pt-BR" sz="1100" kern="1400" cap="none" dirty="0">
                <a:ea typeface="Times New Roman" panose="02020603050405020304" pitchFamily="18" charset="0"/>
                <a:cs typeface="Arial" panose="020B0604020202020204" pitchFamily="34" charset="0"/>
              </a:rPr>
              <a:t>MARIA JÚLIA RODRIGUES BARROS</a:t>
            </a:r>
            <a:endParaRPr lang="pt-BR" sz="1100" kern="1400" cap="none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1EBAF8-59B3-6447-849B-B945E7E80D70}"/>
              </a:ext>
            </a:extLst>
          </p:cNvPr>
          <p:cNvSpPr txBox="1"/>
          <p:nvPr/>
        </p:nvSpPr>
        <p:spPr>
          <a:xfrm>
            <a:off x="5305783" y="2221508"/>
            <a:ext cx="7223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ea typeface="Times New Roman" panose="02020603050405020304" pitchFamily="18" charset="0"/>
              </a:rPr>
              <a:t>CHURCHILL FALLS</a:t>
            </a:r>
            <a:br>
              <a:rPr lang="pt-BR" sz="1800" dirty="0">
                <a:effectLst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1028" name="Picture 4" descr="Sistemas Estruturais para concepção de projetos hospitalares –  Compartilhando Experiências | MHA Engenharia Ltda">
            <a:extLst>
              <a:ext uri="{FF2B5EF4-FFF2-40B4-BE49-F238E27FC236}">
                <a16:creationId xmlns:a16="http://schemas.microsoft.com/office/drawing/2014/main" id="{D10DCEED-A7BD-8662-4CBB-6AF2B9E11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" r="40270" b="-40"/>
          <a:stretch/>
        </p:blipFill>
        <p:spPr bwMode="auto">
          <a:xfrm>
            <a:off x="-25211" y="-23695"/>
            <a:ext cx="5115423" cy="69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54605-D7AA-543A-711C-FF76EF5A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248" y="141655"/>
            <a:ext cx="5887375" cy="1450757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 100º andar está o mirante do edifício, conhecido como Sky100</a:t>
            </a:r>
            <a:endParaRPr lang="pt-BR" sz="2400" dirty="0"/>
          </a:p>
        </p:txBody>
      </p:sp>
      <p:pic>
        <p:nvPicPr>
          <p:cNvPr id="5124" name="Picture 4" descr="Hong Kong Observation Deck &amp; Must-Visit Attractions | sky100 Hong Kong">
            <a:extLst>
              <a:ext uri="{FF2B5EF4-FFF2-40B4-BE49-F238E27FC236}">
                <a16:creationId xmlns:a16="http://schemas.microsoft.com/office/drawing/2014/main" id="{9EE0360B-BE3F-F02B-9B91-947397120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b="-608"/>
          <a:stretch/>
        </p:blipFill>
        <p:spPr bwMode="auto">
          <a:xfrm>
            <a:off x="8408523" y="2708159"/>
            <a:ext cx="3668490" cy="2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ernational Commerce Centre - The Skyscraper Center">
            <a:extLst>
              <a:ext uri="{FF2B5EF4-FFF2-40B4-BE49-F238E27FC236}">
                <a16:creationId xmlns:a16="http://schemas.microsoft.com/office/drawing/2014/main" id="{AA0AD16B-F3CE-1276-B177-B12FDEA8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8782" cy="64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ternational Commerce Centre - Skyscraper in Hong Kong - Thousand Wonders">
            <a:extLst>
              <a:ext uri="{FF2B5EF4-FFF2-40B4-BE49-F238E27FC236}">
                <a16:creationId xmlns:a16="http://schemas.microsoft.com/office/drawing/2014/main" id="{8A62A728-EB39-420B-846E-F16789C27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042" b="-2760"/>
          <a:stretch/>
        </p:blipFill>
        <p:spPr bwMode="auto">
          <a:xfrm>
            <a:off x="5007977" y="2612113"/>
            <a:ext cx="3331351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6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9C32C-6CC2-46AF-93C2-BACE709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730" y="544056"/>
            <a:ext cx="8371644" cy="1320255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r>
              <a:rPr lang="pt-BR" sz="2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Entre o 102º e o 118º andar está um dos </a:t>
            </a:r>
            <a:r>
              <a:rPr lang="pt-BR" sz="2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hotéis</a:t>
            </a:r>
            <a:r>
              <a:rPr lang="pt-BR" sz="2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mais luxuosos da cidade: </a:t>
            </a:r>
            <a:r>
              <a:rPr lang="pt-BR" sz="27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Hotel </a:t>
            </a:r>
            <a:r>
              <a:rPr lang="pt-BR" sz="27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Rits</a:t>
            </a:r>
            <a:r>
              <a:rPr lang="pt-BR" sz="27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Carlton.</a:t>
            </a:r>
            <a:r>
              <a:rPr lang="pt-BR" sz="2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no 118ª o Bar Ozone.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723DD2-B4AB-459D-8908-704F4DCE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15/11/2022</a:t>
            </a:fld>
            <a:endParaRPr lang="en-US" dirty="0"/>
          </a:p>
        </p:txBody>
      </p:sp>
      <p:pic>
        <p:nvPicPr>
          <p:cNvPr id="6148" name="Picture 4" descr="Gallery image of this property">
            <a:extLst>
              <a:ext uri="{FF2B5EF4-FFF2-40B4-BE49-F238E27FC236}">
                <a16:creationId xmlns:a16="http://schemas.microsoft.com/office/drawing/2014/main" id="{6A6B0222-C452-006B-37E0-BF6530CA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00" y="2887544"/>
            <a:ext cx="3609302" cy="24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zone Bar at Ritz-Carlton, Hong Kong, sky bar 1608 feet above sea level |  7SL">
            <a:extLst>
              <a:ext uri="{FF2B5EF4-FFF2-40B4-BE49-F238E27FC236}">
                <a16:creationId xmlns:a16="http://schemas.microsoft.com/office/drawing/2014/main" id="{9BA5DF3F-0A24-032D-EFC9-3D9615EE8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51" y="2623640"/>
            <a:ext cx="4297162" cy="2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3242E44-1CDA-88C4-D80C-C4C65E53A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6" y="213063"/>
            <a:ext cx="3956665" cy="60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EA50F-3FD1-51E9-A368-B05ED51C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26" y="263529"/>
            <a:ext cx="5997754" cy="1450757"/>
          </a:xfrm>
        </p:spPr>
        <p:txBody>
          <a:bodyPr/>
          <a:lstStyle/>
          <a:p>
            <a:r>
              <a:rPr lang="pt-BR" sz="4800" dirty="0">
                <a:effectLst/>
                <a:ea typeface="Times New Roman" panose="02020603050405020304" pitchFamily="18" charset="0"/>
              </a:rPr>
              <a:t>CHURCHILL FALLS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E69355-F12F-4F2B-EC7B-1624281C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970" y="2200116"/>
            <a:ext cx="6947665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ocalizada na parte superior do 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 Churchill,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em 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Labrador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Canadá.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apacidade instalada de 5.428,5  MW , é a segunda maior usina </a:t>
            </a:r>
            <a:r>
              <a:rPr lang="pt-BR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subterrânea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do mundo.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asa de força está localizada em uma caverna subterrânea. As dimensões são: 296 m × 25 m × 47 m, a altura corresponde a um arranha-céu de 15 andares.</a:t>
            </a: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dirty="0"/>
              <a:t>- </a:t>
            </a:r>
            <a:r>
              <a:rPr lang="pt-BR" dirty="0">
                <a:solidFill>
                  <a:schemeClr val="tx1"/>
                </a:solidFill>
              </a:rPr>
              <a:t>Construção: de 1967 até 1971. 6300 Trabalhadores.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35E990-561B-3B42-D3E4-66D9AE27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15/11/2022</a:t>
            </a:fld>
            <a:endParaRPr lang="en-US" dirty="0"/>
          </a:p>
        </p:txBody>
      </p:sp>
      <p:pic>
        <p:nvPicPr>
          <p:cNvPr id="2052" name="Picture 4" descr="Churchill Falls - The Largest Underground Powerhouse In The World">
            <a:extLst>
              <a:ext uri="{FF2B5EF4-FFF2-40B4-BE49-F238E27FC236}">
                <a16:creationId xmlns:a16="http://schemas.microsoft.com/office/drawing/2014/main" id="{94F6CC47-CCE6-93EC-11FE-3222ACDE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1" y="1287262"/>
            <a:ext cx="4452107" cy="41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4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B94E0-4DC4-728C-D4AC-B3233180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4" y="0"/>
            <a:ext cx="12544148" cy="1450757"/>
          </a:xfrm>
        </p:spPr>
        <p:txBody>
          <a:bodyPr>
            <a:normAutofit/>
          </a:bodyPr>
          <a:lstStyle/>
          <a:p>
            <a:r>
              <a:rPr lang="pt-BR" sz="2400" dirty="0">
                <a:effectLst/>
                <a:ea typeface="Calibri" panose="020F0502020204030204" pitchFamily="34" charset="0"/>
              </a:rPr>
              <a:t>A água é contida por um reservatório criado não por uma única grande barragem, mas por uma série de 88 diques com um comprimento total de 64 km. </a:t>
            </a:r>
            <a:endParaRPr lang="pt-BR" sz="24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807B7C-AE56-5CFD-2FBB-3643C109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15/11/2022</a:t>
            </a:fld>
            <a:endParaRPr lang="en-US" dirty="0"/>
          </a:p>
        </p:txBody>
      </p:sp>
      <p:pic>
        <p:nvPicPr>
          <p:cNvPr id="1030" name="Picture 6" descr="Churchill Falls - The Construction Years">
            <a:extLst>
              <a:ext uri="{FF2B5EF4-FFF2-40B4-BE49-F238E27FC236}">
                <a16:creationId xmlns:a16="http://schemas.microsoft.com/office/drawing/2014/main" id="{201616E9-BB5E-E508-CD3B-9F81B43D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23" y="2528111"/>
            <a:ext cx="4420677" cy="33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tación Generadora de Churchill Falls (Embalse Smallwood) -  Megaconstrucciones.net Móvil">
            <a:extLst>
              <a:ext uri="{FF2B5EF4-FFF2-40B4-BE49-F238E27FC236}">
                <a16:creationId xmlns:a16="http://schemas.microsoft.com/office/drawing/2014/main" id="{36E22FD1-E843-FC16-7319-B2041A79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1956434"/>
            <a:ext cx="6608457" cy="44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1E951-2167-44C6-2988-BFAB1E23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Estação Geradora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FBF8BD-C934-DA08-C721-5758C8D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15/11/2022</a:t>
            </a:fld>
            <a:endParaRPr lang="en-US" dirty="0"/>
          </a:p>
        </p:txBody>
      </p:sp>
      <p:pic>
        <p:nvPicPr>
          <p:cNvPr id="6" name="Picture 2" descr="Estação de geração de Churchill Falls - frwiki.wiki">
            <a:extLst>
              <a:ext uri="{FF2B5EF4-FFF2-40B4-BE49-F238E27FC236}">
                <a16:creationId xmlns:a16="http://schemas.microsoft.com/office/drawing/2014/main" id="{BE45213A-1D0A-946A-2C95-97F7621A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2435734"/>
            <a:ext cx="4215383" cy="31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urchill Falls Generating Station – Division No. 10, Subd. D, Newfoundland  and Labrador - Atlas Obscura">
            <a:extLst>
              <a:ext uri="{FF2B5EF4-FFF2-40B4-BE49-F238E27FC236}">
                <a16:creationId xmlns:a16="http://schemas.microsoft.com/office/drawing/2014/main" id="{BF043911-0BC1-BC20-017D-CDEDAA57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46" y="2066180"/>
            <a:ext cx="557212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7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301F4-0505-3044-0EA8-96F624E4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471" y="2439139"/>
            <a:ext cx="3184766" cy="2405849"/>
          </a:xfrm>
        </p:spPr>
        <p:txBody>
          <a:bodyPr>
            <a:normAutofit fontScale="90000"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</a:rPr>
              <a:t>O espaço para a casa de força foi esculpido na rocha de granito sólido. Os visitantes da estação geralmente são mandados para casa com uma amostra da rocha</a:t>
            </a:r>
            <a:r>
              <a:rPr lang="pt-BR" sz="1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B4F496-0F3F-DDD0-DE21-8EA494DF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15/11/2022</a:t>
            </a:fld>
            <a:endParaRPr lang="en-US" dirty="0"/>
          </a:p>
        </p:txBody>
      </p:sp>
      <p:pic>
        <p:nvPicPr>
          <p:cNvPr id="4098" name="Picture 2" descr="Churchill Falls - The Construction Years">
            <a:extLst>
              <a:ext uri="{FF2B5EF4-FFF2-40B4-BE49-F238E27FC236}">
                <a16:creationId xmlns:a16="http://schemas.microsoft.com/office/drawing/2014/main" id="{949DC7A6-0B1A-9DA3-77BD-C642BCAE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" y="249858"/>
            <a:ext cx="4454615" cy="59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werhouseChurchillFalls1 - Nalcor Energy">
            <a:extLst>
              <a:ext uri="{FF2B5EF4-FFF2-40B4-BE49-F238E27FC236}">
                <a16:creationId xmlns:a16="http://schemas.microsoft.com/office/drawing/2014/main" id="{6B16950D-4345-3BC8-9C35-27DC33D9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2" y="143256"/>
            <a:ext cx="4202069" cy="62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69CA786-1C99-3020-6EC4-9AE5689EE9C1}"/>
              </a:ext>
            </a:extLst>
          </p:cNvPr>
          <p:cNvSpPr txBox="1">
            <a:spLocks/>
          </p:cNvSpPr>
          <p:nvPr/>
        </p:nvSpPr>
        <p:spPr>
          <a:xfrm>
            <a:off x="8409471" y="622650"/>
            <a:ext cx="3184766" cy="1178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tx1"/>
                </a:solidFill>
              </a:rPr>
              <a:t>Casa de Força</a:t>
            </a:r>
          </a:p>
        </p:txBody>
      </p:sp>
    </p:spTree>
    <p:extLst>
      <p:ext uri="{BB962C8B-B14F-4D97-AF65-F5344CB8AC3E}">
        <p14:creationId xmlns:p14="http://schemas.microsoft.com/office/powerpoint/2010/main" val="425458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DD492-700B-4F25-A375-5A8F9B72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>
                <a:effectLst/>
                <a:ea typeface="Times New Roman" panose="02020603050405020304" pitchFamily="18" charset="0"/>
              </a:rPr>
              <a:t>INTERNATIONAL COMMERCE CENTRE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990F4-28DD-4E9D-A6E6-8E40AE94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11653"/>
            <a:ext cx="10058400" cy="37608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Localizado na área de West </a:t>
            </a:r>
            <a:r>
              <a:rPr lang="pt-BR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Kowloon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 Hong Kong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- 484 metros de altura, 262.176m² e 118 andares 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Sustentabilidade : eficiência energética.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8">
            <a:extLst>
              <a:ext uri="{FF2B5EF4-FFF2-40B4-BE49-F238E27FC236}">
                <a16:creationId xmlns:a16="http://schemas.microsoft.com/office/drawing/2014/main" id="{C82F3537-AFCD-C7FA-6586-96106ACE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7" y="3701098"/>
            <a:ext cx="6834239" cy="25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63CBB2-D877-E0C1-148D-01925681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96" y="759110"/>
            <a:ext cx="10452111" cy="45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5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43E92-0F95-4064-A7A5-591BE97B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46037"/>
            <a:ext cx="6736080" cy="1450757"/>
          </a:xfrm>
        </p:spPr>
        <p:txBody>
          <a:bodyPr>
            <a:normAutofit/>
          </a:bodyPr>
          <a:lstStyle/>
          <a:p>
            <a:r>
              <a:rPr lang="pt-BR" sz="2800" dirty="0"/>
              <a:t>Disposição por andares</a:t>
            </a:r>
          </a:p>
        </p:txBody>
      </p:sp>
      <p:pic>
        <p:nvPicPr>
          <p:cNvPr id="7" name="Picture 2" descr="International Commerce Centre / KPF | ArchDaily">
            <a:extLst>
              <a:ext uri="{FF2B5EF4-FFF2-40B4-BE49-F238E27FC236}">
                <a16:creationId xmlns:a16="http://schemas.microsoft.com/office/drawing/2014/main" id="{DF876347-B2D6-1B56-3A9D-42B604115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t="-1" r="22603" b="1234"/>
          <a:stretch/>
        </p:blipFill>
        <p:spPr bwMode="auto">
          <a:xfrm>
            <a:off x="0" y="0"/>
            <a:ext cx="4315019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C5E2CC76-1034-DA92-C65C-76A8BE27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2108201"/>
            <a:ext cx="6766560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cinco primeiros andares estão o shopping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diversas lojas de luxo.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074" name="Picture 2" descr="Elements, Hong Kong - Wikiwand">
            <a:extLst>
              <a:ext uri="{FF2B5EF4-FFF2-40B4-BE49-F238E27FC236}">
                <a16:creationId xmlns:a16="http://schemas.microsoft.com/office/drawing/2014/main" id="{11A2817B-80AE-4A37-5747-BEAFD32F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59" y="3329127"/>
            <a:ext cx="3619418" cy="26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ements Shopping Mall, Kowloon Vacation Rentals: house rentals &amp; more |  Vrbo">
            <a:extLst>
              <a:ext uri="{FF2B5EF4-FFF2-40B4-BE49-F238E27FC236}">
                <a16:creationId xmlns:a16="http://schemas.microsoft.com/office/drawing/2014/main" id="{6EA4594B-9C88-DDD2-4651-2F6877FC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3329127"/>
            <a:ext cx="4042138" cy="26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2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5A143-ADF2-48DB-AA3C-8C5FF11A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4" y="286603"/>
            <a:ext cx="10480976" cy="1450757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 shopping está dividido em cinco zonas baseadas no conceito dos </a:t>
            </a: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cinco elementos da Natureza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ou seja, metal, 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 tooltip="Madei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 , 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 tooltip="Águ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Água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 , 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tooltip="Incênd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Fogo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 e 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 tooltip="Ter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About ELEMENTS | ELEMENTS 圓方">
            <a:extLst>
              <a:ext uri="{FF2B5EF4-FFF2-40B4-BE49-F238E27FC236}">
                <a16:creationId xmlns:a16="http://schemas.microsoft.com/office/drawing/2014/main" id="{ABF5DCDF-6010-EA66-17C6-231C5932B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0"/>
          <a:stretch/>
        </p:blipFill>
        <p:spPr bwMode="auto">
          <a:xfrm>
            <a:off x="8558075" y="2463030"/>
            <a:ext cx="3533312" cy="31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etal Zone | ELEMENTS 圓方">
            <a:extLst>
              <a:ext uri="{FF2B5EF4-FFF2-40B4-BE49-F238E27FC236}">
                <a16:creationId xmlns:a16="http://schemas.microsoft.com/office/drawing/2014/main" id="{0E7C1929-22E7-43C6-375E-C96A2E34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" y="2448246"/>
            <a:ext cx="3921392" cy="31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E83CE4B-A71F-0528-212F-C3685B7D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26" y="2440855"/>
            <a:ext cx="4282733" cy="3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405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B2A6CC81-05B9-4965-ACA7-26996AEDFC91}" vid="{618108A3-190A-4DA1-A261-3F406864D78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{CD967D19-41E9-46E7-AF41-7AA4A9205A3D}tf56160789_win32</Template>
  <TotalTime>288</TotalTime>
  <Words>298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Open Sans</vt:lpstr>
      <vt:lpstr>Wingdings</vt:lpstr>
      <vt:lpstr>1_RetrospectVTI</vt:lpstr>
      <vt:lpstr>INTERNATIONAL COMMERCE CENTRE  </vt:lpstr>
      <vt:lpstr>CHURCHILL FALLS</vt:lpstr>
      <vt:lpstr>A água é contida por um reservatório criado não por uma única grande barragem, mas por uma série de 88 diques com um comprimento total de 64 km. </vt:lpstr>
      <vt:lpstr>Estação Geradora</vt:lpstr>
      <vt:lpstr>O espaço para a casa de força foi esculpido na rocha de granito sólido. Os visitantes da estação geralmente são mandados para casa com uma amostra da rocha.</vt:lpstr>
      <vt:lpstr>INTERNATIONAL COMMERCE CENTRE</vt:lpstr>
      <vt:lpstr>Apresentação do PowerPoint</vt:lpstr>
      <vt:lpstr>Disposição por andares</vt:lpstr>
      <vt:lpstr>O shopping está dividido em cinco zonas baseadas no conceito dos cinco elementos da Natureza, ou seja, metal, Madeira , Água , Fogo e Terra</vt:lpstr>
      <vt:lpstr>No 100º andar está o mirante do edifício, conhecido como Sky100</vt:lpstr>
      <vt:lpstr>Entre o 102º e o 118º andar está um dos hotéis mais luxuosos da cidade: Hotel Rits Carlton. E no 118ª o Bar Ozone.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DE SOLUÇÃO PARA PROTEÇÃO SOLAR EM EDIFICAÇÃO COMERCIAL. </dc:title>
  <dc:creator>Duanny Karoline</dc:creator>
  <cp:lastModifiedBy>Duanny Karoline</cp:lastModifiedBy>
  <cp:revision>5</cp:revision>
  <dcterms:created xsi:type="dcterms:W3CDTF">2021-11-17T00:57:42Z</dcterms:created>
  <dcterms:modified xsi:type="dcterms:W3CDTF">2022-11-15T18:03:10Z</dcterms:modified>
</cp:coreProperties>
</file>